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5"/>
    <p:sldMasterId id="214748367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Open Sans SemiBold"/>
      <p:regular r:id="rId21"/>
      <p:bold r:id="rId22"/>
      <p:italic r:id="rId23"/>
      <p:boldItalic r:id="rId24"/>
    </p:embeddedFont>
    <p:embeddedFont>
      <p:font typeface="Rajdhani"/>
      <p:regular r:id="rId25"/>
      <p:bold r:id="rId26"/>
    </p:embeddedFont>
    <p:embeddedFont>
      <p:font typeface="Open Sans Light"/>
      <p:regular r:id="rId27"/>
      <p:bold r:id="rId28"/>
      <p:italic r:id="rId29"/>
      <p:boldItalic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701CB06-4B0C-497A-A7EA-AA18D37E8056}">
  <a:tblStyle styleId="{1701CB06-4B0C-497A-A7EA-AA18D37E805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OpenSansSemiBold-bold.fntdata"/><Relationship Id="rId21" Type="http://schemas.openxmlformats.org/officeDocument/2006/relationships/font" Target="fonts/OpenSansSemiBold-regular.fntdata"/><Relationship Id="rId24" Type="http://schemas.openxmlformats.org/officeDocument/2006/relationships/font" Target="fonts/OpenSansSemiBold-boldItalic.fntdata"/><Relationship Id="rId23" Type="http://schemas.openxmlformats.org/officeDocument/2006/relationships/font" Target="fonts/OpenSansSemiBol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ajdhani-bold.fntdata"/><Relationship Id="rId25" Type="http://schemas.openxmlformats.org/officeDocument/2006/relationships/font" Target="fonts/Rajdhani-regular.fntdata"/><Relationship Id="rId28" Type="http://schemas.openxmlformats.org/officeDocument/2006/relationships/font" Target="fonts/OpenSansLight-bold.fntdata"/><Relationship Id="rId27" Type="http://schemas.openxmlformats.org/officeDocument/2006/relationships/font" Target="fonts/OpenSansLight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OpenSansLight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OpenSans-regular.fntdata"/><Relationship Id="rId30" Type="http://schemas.openxmlformats.org/officeDocument/2006/relationships/font" Target="fonts/OpenSansLight-boldItalic.fntdata"/><Relationship Id="rId11" Type="http://schemas.openxmlformats.org/officeDocument/2006/relationships/slide" Target="slides/slide4.xml"/><Relationship Id="rId33" Type="http://schemas.openxmlformats.org/officeDocument/2006/relationships/font" Target="fonts/OpenSans-italic.fntdata"/><Relationship Id="rId10" Type="http://schemas.openxmlformats.org/officeDocument/2006/relationships/slide" Target="slides/slide3.xml"/><Relationship Id="rId32" Type="http://schemas.openxmlformats.org/officeDocument/2006/relationships/font" Target="fonts/OpenSans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Roboto-regular.fntdata"/><Relationship Id="rId16" Type="http://schemas.openxmlformats.org/officeDocument/2006/relationships/slide" Target="slides/slide9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441d376a0_3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441d376a0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b40fda7b3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7b40fda7b3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b40fda7b3_4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7b40fda7b3_4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41d579b3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e41d579b3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41d579b3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e41d579b3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17a6a081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e17a6a081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3e76c5244_18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e3e76c5244_18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5f8c8847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05f8c8847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48bfaac81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c48bfaac81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/>
          <p:nvPr/>
        </p:nvSpPr>
        <p:spPr>
          <a:xfrm>
            <a:off x="-148900" y="-94750"/>
            <a:ext cx="9488400" cy="5360100"/>
          </a:xfrm>
          <a:prstGeom prst="rect">
            <a:avLst/>
          </a:prstGeom>
          <a:solidFill>
            <a:srgbClr val="33383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" name="Google Shape;4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4"/>
          <p:cNvSpPr txBox="1"/>
          <p:nvPr>
            <p:ph type="title"/>
          </p:nvPr>
        </p:nvSpPr>
        <p:spPr>
          <a:xfrm>
            <a:off x="3519224" y="988675"/>
            <a:ext cx="523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45" name="Google Shape;4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5149" y="3700742"/>
            <a:ext cx="2416852" cy="10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9" name="Google Shape;49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" name="Google Shape;58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63" name="Google Shape;63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3"/>
          <p:cNvSpPr/>
          <p:nvPr/>
        </p:nvSpPr>
        <p:spPr>
          <a:xfrm>
            <a:off x="4572000" y="-125"/>
            <a:ext cx="4572000" cy="468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69" name="Google Shape;69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0" name="Google Shape;70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7"/>
          <p:cNvSpPr/>
          <p:nvPr/>
        </p:nvSpPr>
        <p:spPr>
          <a:xfrm>
            <a:off x="-148900" y="-94750"/>
            <a:ext cx="9488400" cy="5360100"/>
          </a:xfrm>
          <a:prstGeom prst="rect">
            <a:avLst/>
          </a:prstGeom>
          <a:solidFill>
            <a:srgbClr val="33383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8"/>
          <p:cNvSpPr txBox="1"/>
          <p:nvPr>
            <p:ph type="title"/>
          </p:nvPr>
        </p:nvSpPr>
        <p:spPr>
          <a:xfrm>
            <a:off x="3519224" y="988675"/>
            <a:ext cx="523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82" name="Google Shape;82;p28"/>
          <p:cNvPicPr preferRelativeResize="0"/>
          <p:nvPr/>
        </p:nvPicPr>
        <p:blipFill rotWithShape="1">
          <a:blip r:embed="rId3">
            <a:alphaModFix/>
          </a:blip>
          <a:srcRect b="0" l="5658" r="5649" t="0"/>
          <a:stretch/>
        </p:blipFill>
        <p:spPr>
          <a:xfrm>
            <a:off x="5888950" y="3624550"/>
            <a:ext cx="2675822" cy="111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/>
          <p:nvPr/>
        </p:nvSpPr>
        <p:spPr>
          <a:xfrm>
            <a:off x="4572000" y="-125"/>
            <a:ext cx="4572000" cy="468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45720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6;p1"/>
          <p:cNvCxnSpPr/>
          <p:nvPr/>
        </p:nvCxnSpPr>
        <p:spPr>
          <a:xfrm flipH="1" rot="10800000">
            <a:off x="-15600" y="4860825"/>
            <a:ext cx="9175200" cy="54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7" name="Google Shape;7;p1"/>
          <p:cNvSpPr/>
          <p:nvPr/>
        </p:nvSpPr>
        <p:spPr>
          <a:xfrm>
            <a:off x="-15600" y="4856100"/>
            <a:ext cx="9175200" cy="332100"/>
          </a:xfrm>
          <a:prstGeom prst="rect">
            <a:avLst/>
          </a:prstGeom>
          <a:solidFill>
            <a:srgbClr val="EC18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111657" y="4953600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Actividad integradora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074225" y="4931037"/>
            <a:ext cx="764551" cy="182226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freepik.es/vector-gratis/ilustracion-concepto-diagrama-flujo-usuarios_7407437.htm#page=2&amp;position=2#&amp;position=2" TargetMode="External"/><Relationship Id="rId4" Type="http://schemas.openxmlformats.org/officeDocument/2006/relationships/image" Target="../media/image3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Relationship Id="rId6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Relationship Id="rId5" Type="http://schemas.openxmlformats.org/officeDocument/2006/relationships/image" Target="../media/image19.png"/><Relationship Id="rId6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22.png"/><Relationship Id="rId6" Type="http://schemas.openxmlformats.org/officeDocument/2006/relationships/hyperlink" Target="https://es.wikipedia.org/wiki/Minecraft" TargetMode="External"/><Relationship Id="rId7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9"/>
          <p:cNvSpPr txBox="1"/>
          <p:nvPr/>
        </p:nvSpPr>
        <p:spPr>
          <a:xfrm>
            <a:off x="1638625" y="1536225"/>
            <a:ext cx="70314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6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Actividad</a:t>
            </a:r>
            <a:endParaRPr b="1" sz="46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6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integradora</a:t>
            </a:r>
            <a:endParaRPr b="1" sz="46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 txBox="1"/>
          <p:nvPr/>
        </p:nvSpPr>
        <p:spPr>
          <a:xfrm>
            <a:off x="757775" y="1327025"/>
            <a:ext cx="39330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Vamos a aplicar mucho de lo aprendido en esta semana</a:t>
            </a:r>
            <a:r>
              <a:rPr i="0" lang="es" sz="15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.</a:t>
            </a:r>
            <a:endParaRPr i="0" sz="15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Para esto cada mesa de trabajo deberá investigar </a:t>
            </a:r>
            <a:r>
              <a:rPr lang="es"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qué</a:t>
            </a:r>
            <a:r>
              <a:rPr lang="es"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puerto —o puertos— utilizan las siguientes aplicaciones. Además, deberán agregar tres aplicaciones más.</a:t>
            </a:r>
            <a:br>
              <a:rPr lang="es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" name="Google Shape;93;p30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s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Consigna para trabajo en clase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94" name="Google Shape;94;p3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600" y="1442800"/>
            <a:ext cx="2975275" cy="297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9" name="Google Shape;99;p31"/>
          <p:cNvGraphicFramePr/>
          <p:nvPr/>
        </p:nvGraphicFramePr>
        <p:xfrm>
          <a:off x="897625" y="156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{1701CB06-4B0C-497A-A7EA-AA18D37E8056}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Zoom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050">
                          <a:solidFill>
                            <a:srgbClr val="4D5156"/>
                          </a:solidFill>
                          <a:highlight>
                            <a:srgbClr val="FFFFFF"/>
                          </a:highlight>
                        </a:rPr>
                        <a:t> 80/443/</a:t>
                      </a:r>
                      <a:r>
                        <a:rPr b="1" lang="es" sz="1050">
                          <a:solidFill>
                            <a:srgbClr val="5F6368"/>
                          </a:solidFill>
                          <a:highlight>
                            <a:srgbClr val="FFFFFF"/>
                          </a:highlight>
                        </a:rPr>
                        <a:t>8801</a:t>
                      </a:r>
                      <a:r>
                        <a:rPr lang="es" sz="1050">
                          <a:solidFill>
                            <a:srgbClr val="4D5156"/>
                          </a:solidFill>
                          <a:highlight>
                            <a:srgbClr val="FFFFFF"/>
                          </a:highlight>
                        </a:rPr>
                        <a:t>/802</a:t>
                      </a:r>
                      <a:endParaRPr sz="1050">
                        <a:solidFill>
                          <a:srgbClr val="4D5156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3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 TCP / 8801,8802,9090 and UDP / 3478,3479</a:t>
                      </a:r>
                      <a:endParaRPr sz="1050">
                        <a:solidFill>
                          <a:srgbClr val="4D5156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Discord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Puertos: TCP/443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UDP/</a:t>
                      </a:r>
                      <a:r>
                        <a:rPr lang="es" sz="12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50000-65535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Google Meet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puertos</a:t>
                      </a:r>
                      <a:r>
                        <a:rPr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 UDP y TCP 443</a:t>
                      </a:r>
                      <a:endParaRPr sz="1200">
                        <a:solidFill>
                          <a:srgbClr val="202124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50">
                          <a:solidFill>
                            <a:srgbClr val="1F1F1F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19302-19309. </a:t>
                      </a:r>
                      <a:endParaRPr sz="1200">
                        <a:solidFill>
                          <a:srgbClr val="202124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WhatsApp</a:t>
                      </a: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 Web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puertos: TCP: 5222, 5223, 5228 y 524. UDP: 3478.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pic>
        <p:nvPicPr>
          <p:cNvPr id="100" name="Google Shape;1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725" y="1810425"/>
            <a:ext cx="924700" cy="9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0075" y="1857637"/>
            <a:ext cx="830288" cy="83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7300" y="1810425"/>
            <a:ext cx="924700" cy="9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78925" y="1768500"/>
            <a:ext cx="1005201" cy="100855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31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063" y="1958975"/>
            <a:ext cx="1410008" cy="62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9840" y="1816250"/>
            <a:ext cx="1410001" cy="9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6350" y="1779831"/>
            <a:ext cx="1409999" cy="9858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79725" y="1707825"/>
            <a:ext cx="1325225" cy="1129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3" name="Google Shape;113;p32"/>
          <p:cNvGraphicFramePr/>
          <p:nvPr/>
        </p:nvGraphicFramePr>
        <p:xfrm>
          <a:off x="897625" y="156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{1701CB06-4B0C-497A-A7EA-AA18D37E8056}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MySQL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3306/TCP</a:t>
                      </a:r>
                      <a:r>
                        <a:rPr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 is the MySQL default port which uses TCP</a:t>
                      </a:r>
                      <a:endParaRPr b="1" sz="1600">
                        <a:solidFill>
                          <a:srgbClr val="434343"/>
                        </a:solidFill>
                        <a:highlight>
                          <a:srgbClr val="FFFFFF"/>
                        </a:highlight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Git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5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port 9418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1600">
                          <a:solidFill>
                            <a:schemeClr val="dk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Secure Sockets Layer (SSL)</a:t>
                      </a:r>
                      <a:endParaRPr b="1" sz="18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5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443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HTTP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80</a:t>
                      </a:r>
                      <a:r>
                        <a:rPr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 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114" name="Google Shape;114;p32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125" y="1810425"/>
            <a:ext cx="924700" cy="9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6938" y="1768500"/>
            <a:ext cx="909250" cy="100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7775" y="1825900"/>
            <a:ext cx="909225" cy="90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03950" y="1847590"/>
            <a:ext cx="865850" cy="86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3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aphicFrame>
        <p:nvGraphicFramePr>
          <p:cNvPr id="124" name="Google Shape;124;p33"/>
          <p:cNvGraphicFramePr/>
          <p:nvPr/>
        </p:nvGraphicFramePr>
        <p:xfrm>
          <a:off x="897625" y="156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{1701CB06-4B0C-497A-A7EA-AA18D37E8056}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VirtualBox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050">
                          <a:solidFill>
                            <a:schemeClr val="dk1"/>
                          </a:solidFill>
                        </a:rPr>
                        <a:t>18083 7777 22 443 3260</a:t>
                      </a:r>
                      <a:endParaRPr sz="105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050">
                          <a:solidFill>
                            <a:schemeClr val="dk1"/>
                          </a:solidFill>
                        </a:rPr>
                        <a:t>49152 to 65534</a:t>
                      </a:r>
                      <a:endParaRPr b="1" sz="1600">
                        <a:solidFill>
                          <a:srgbClr val="434343"/>
                        </a:solidFill>
                        <a:highlight>
                          <a:srgbClr val="FFFFFF"/>
                        </a:highlight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VPN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50">
                          <a:solidFill>
                            <a:srgbClr val="202122"/>
                          </a:solidFill>
                          <a:highlight>
                            <a:srgbClr val="F8F9FA"/>
                          </a:highlight>
                        </a:rPr>
                        <a:t>1194/udp OpenVPNPuerto por defecto en NAS Synology y QNAP</a:t>
                      </a:r>
                      <a:endParaRPr sz="1050">
                        <a:solidFill>
                          <a:srgbClr val="202122"/>
                        </a:solidFill>
                        <a:highlight>
                          <a:srgbClr val="F8F9FA"/>
                        </a:highlight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50">
                        <a:solidFill>
                          <a:srgbClr val="2021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Microsoft Outlook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Puerto</a:t>
                      </a:r>
                      <a:r>
                        <a:rPr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 IMAP 993</a:t>
                      </a:r>
                      <a:endParaRPr sz="1200">
                        <a:solidFill>
                          <a:srgbClr val="202124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Puerto</a:t>
                      </a:r>
                      <a:r>
                        <a:rPr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 POP 995</a:t>
                      </a:r>
                      <a:endParaRPr sz="1200">
                        <a:solidFill>
                          <a:srgbClr val="202124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Puerto</a:t>
                      </a:r>
                      <a:r>
                        <a:rPr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 SMTP 587</a:t>
                      </a:r>
                      <a:endParaRPr sz="1200">
                        <a:solidFill>
                          <a:srgbClr val="202124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File Transfer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Protocol (FTP)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50">
                        <a:solidFill>
                          <a:srgbClr val="202124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5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20/TCP </a:t>
                      </a:r>
                      <a:r>
                        <a:rPr b="1" lang="es" sz="105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DATA</a:t>
                      </a:r>
                      <a:r>
                        <a:rPr lang="es" sz="105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 Port 21/TCP Control Port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950" y="1846406"/>
            <a:ext cx="1005200" cy="852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5175" y="1958963"/>
            <a:ext cx="1379343" cy="62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34"/>
          <p:cNvPicPr preferRelativeResize="0"/>
          <p:nvPr/>
        </p:nvPicPr>
        <p:blipFill rotWithShape="1">
          <a:blip r:embed="rId5">
            <a:alphaModFix/>
          </a:blip>
          <a:srcRect b="9461" l="29648" r="32257" t="0"/>
          <a:stretch/>
        </p:blipFill>
        <p:spPr>
          <a:xfrm>
            <a:off x="4926550" y="1566925"/>
            <a:ext cx="941923" cy="125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77600" y="1797262"/>
            <a:ext cx="1306224" cy="950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4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aphicFrame>
        <p:nvGraphicFramePr>
          <p:cNvPr id="134" name="Google Shape;134;p34"/>
          <p:cNvGraphicFramePr/>
          <p:nvPr/>
        </p:nvGraphicFramePr>
        <p:xfrm>
          <a:off x="897625" y="156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{1701CB06-4B0C-497A-A7EA-AA18D37E8056}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Microsoft Word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050">
                          <a:solidFill>
                            <a:srgbClr val="4D5156"/>
                          </a:solidFill>
                          <a:highlight>
                            <a:srgbClr val="FFFFFF"/>
                          </a:highlight>
                        </a:rPr>
                        <a:t>TCP: 443, 80</a:t>
                      </a:r>
                      <a:endParaRPr b="1" sz="1600">
                        <a:solidFill>
                          <a:srgbClr val="434343"/>
                        </a:solidFill>
                        <a:highlight>
                          <a:srgbClr val="FFFFFF"/>
                        </a:highlight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Skype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l">
                        <a:lnSpc>
                          <a:spcPct val="190909"/>
                        </a:lnSpc>
                        <a:spcBef>
                          <a:spcPts val="0"/>
                        </a:spcBef>
                        <a:spcAft>
                          <a:spcPts val="4600"/>
                        </a:spcAft>
                        <a:buNone/>
                      </a:pPr>
                      <a:r>
                        <a:rPr lang="es" sz="1350">
                          <a:solidFill>
                            <a:srgbClr val="2B2B30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443/TCP 3478-3481/UDP 50000-60000/UDP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Epic Games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puertos</a:t>
                      </a:r>
                      <a:r>
                        <a:rPr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: 80, 433, 443, 3478, 3479, 5060, 5062, 5222, 6250, y 12000-65000.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FIFA 21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Fifa 21</a:t>
                      </a:r>
                      <a:r>
                        <a:rPr lang="e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 (PS4): TCP: 1935, 3478-3480, 3659, 10000-10099, 42127. UDP: 3074, 3478-3479, 3659, 6000.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850" y="1810425"/>
            <a:ext cx="924700" cy="9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2724" y="1867823"/>
            <a:ext cx="1213299" cy="80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2950" y="1761012"/>
            <a:ext cx="1557046" cy="10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5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aphicFrame>
        <p:nvGraphicFramePr>
          <p:cNvPr id="143" name="Google Shape;143;p35"/>
          <p:cNvGraphicFramePr/>
          <p:nvPr/>
        </p:nvGraphicFramePr>
        <p:xfrm>
          <a:off x="897625" y="156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{1701CB06-4B0C-497A-A7EA-AA18D37E8056}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Spotify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100">
                          <a:solidFill>
                            <a:srgbClr val="BDC1C6"/>
                          </a:solidFill>
                          <a:highlight>
                            <a:srgbClr val="202124"/>
                          </a:highlight>
                        </a:rPr>
                        <a:t>1400, 3400, 3401 y 3500</a:t>
                      </a:r>
                      <a:endParaRPr b="1" sz="1600">
                        <a:solidFill>
                          <a:srgbClr val="434343"/>
                        </a:solidFill>
                        <a:highlight>
                          <a:srgbClr val="FFFFFF"/>
                        </a:highlight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TeamViewer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BDC1C6"/>
                          </a:solidFill>
                          <a:highlight>
                            <a:srgbClr val="202124"/>
                          </a:highlight>
                        </a:rPr>
                        <a:t>5938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Netflix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457200" rtl="0" algn="l">
                        <a:lnSpc>
                          <a:spcPct val="12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4F5255"/>
                          </a:solidFill>
                          <a:highlight>
                            <a:srgbClr val="F5FAF9"/>
                          </a:highlight>
                        </a:rPr>
                        <a:t>TCP: 22, 33001, UDP: 33001</a:t>
                      </a:r>
                      <a:endParaRPr sz="1100">
                        <a:solidFill>
                          <a:srgbClr val="4F5255"/>
                        </a:solidFill>
                        <a:highlight>
                          <a:srgbClr val="F5FAF9"/>
                        </a:highlight>
                      </a:endParaRPr>
                    </a:p>
                    <a:p>
                      <a:pPr indent="0" lvl="0" marL="0" rtl="0" algn="ctr">
                        <a:spcBef>
                          <a:spcPts val="3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Minecraft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50">
                          <a:solidFill>
                            <a:srgbClr val="202122"/>
                          </a:solidFill>
                          <a:highlight>
                            <a:srgbClr val="F8F9FA"/>
                          </a:highlight>
                        </a:rPr>
                        <a:t>25565/tcp</a:t>
                      </a:r>
                      <a:endParaRPr sz="1050">
                        <a:solidFill>
                          <a:srgbClr val="202122"/>
                        </a:solidFill>
                        <a:highlight>
                          <a:srgbClr val="F8F9FA"/>
                        </a:highlight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50" u="sng">
                          <a:solidFill>
                            <a:srgbClr val="0645AD"/>
                          </a:solidFill>
                          <a:highlight>
                            <a:srgbClr val="F8F9FA"/>
                          </a:highlight>
                          <a:hlinkClick r:id="rId6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Minecraft</a:t>
                      </a:r>
                      <a:r>
                        <a:rPr lang="es" sz="1050">
                          <a:solidFill>
                            <a:srgbClr val="202122"/>
                          </a:solidFill>
                          <a:highlight>
                            <a:srgbClr val="F8F9FA"/>
                          </a:highlight>
                        </a:rPr>
                        <a:t> Puerto por defecto usado por servidores del juego</a:t>
                      </a:r>
                      <a:endParaRPr sz="1050">
                        <a:solidFill>
                          <a:srgbClr val="2021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pic>
        <p:nvPicPr>
          <p:cNvPr id="144" name="Google Shape;144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58750" y="1810413"/>
            <a:ext cx="1557050" cy="77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9" name="Google Shape;149;p36"/>
          <p:cNvGraphicFramePr/>
          <p:nvPr/>
        </p:nvGraphicFramePr>
        <p:xfrm>
          <a:off x="952500" y="1645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{1701CB06-4B0C-497A-A7EA-AA18D37E8056}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XBOX LIVE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050">
                          <a:solidFill>
                            <a:srgbClr val="202122"/>
                          </a:solidFill>
                          <a:highlight>
                            <a:srgbClr val="F8F9FA"/>
                          </a:highlight>
                        </a:rPr>
                        <a:t>3074/TCP</a:t>
                      </a:r>
                      <a:endParaRPr sz="1050">
                        <a:solidFill>
                          <a:srgbClr val="202122"/>
                        </a:solidFill>
                        <a:highlight>
                          <a:srgbClr val="F8F9FA"/>
                        </a:highlight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050">
                          <a:solidFill>
                            <a:srgbClr val="202122"/>
                          </a:solidFill>
                          <a:highlight>
                            <a:srgbClr val="F8F9FA"/>
                          </a:highlight>
                        </a:rPr>
                        <a:t>3074/udp</a:t>
                      </a:r>
                      <a:endParaRPr sz="1050">
                        <a:solidFill>
                          <a:srgbClr val="2021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MSN Messenger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50">
                          <a:solidFill>
                            <a:srgbClr val="202122"/>
                          </a:solidFill>
                          <a:highlight>
                            <a:srgbClr val="F8F9FA"/>
                          </a:highlight>
                        </a:rPr>
                        <a:t>1863/tcp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50">
                        <a:solidFill>
                          <a:srgbClr val="2021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150" name="Google Shape;150;p36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51" name="Google Shape;15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9300" y="1851650"/>
            <a:ext cx="1656651" cy="93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4800" y="1851650"/>
            <a:ext cx="1717199" cy="11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83C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